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29"/>
  </p:notesMasterIdLst>
  <p:handoutMasterIdLst>
    <p:handoutMasterId r:id="rId30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5" r:id="rId17"/>
    <p:sldId id="336" r:id="rId18"/>
    <p:sldId id="337" r:id="rId19"/>
    <p:sldId id="338" r:id="rId20"/>
    <p:sldId id="320" r:id="rId21"/>
    <p:sldId id="339" r:id="rId22"/>
    <p:sldId id="340" r:id="rId23"/>
    <p:sldId id="323" r:id="rId24"/>
    <p:sldId id="341" r:id="rId25"/>
    <p:sldId id="342" r:id="rId26"/>
    <p:sldId id="289" r:id="rId27"/>
    <p:sldId id="290" r:id="rId28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59">
          <p15:clr>
            <a:srgbClr val="A4A3A4"/>
          </p15:clr>
        </p15:guide>
        <p15:guide id="2" orient="horz" pos="1469">
          <p15:clr>
            <a:srgbClr val="A4A3A4"/>
          </p15:clr>
        </p15:guide>
        <p15:guide id="3" orient="horz" pos="284">
          <p15:clr>
            <a:srgbClr val="A4A3A4"/>
          </p15:clr>
        </p15:guide>
        <p15:guide id="4" orient="horz" pos="4026">
          <p15:clr>
            <a:srgbClr val="A4A3A4"/>
          </p15:clr>
        </p15:guide>
        <p15:guide id="5" orient="horz" pos="2838">
          <p15:clr>
            <a:srgbClr val="A4A3A4"/>
          </p15:clr>
        </p15:guide>
        <p15:guide id="6" orient="horz" pos="2747">
          <p15:clr>
            <a:srgbClr val="A4A3A4"/>
          </p15:clr>
        </p15:guide>
        <p15:guide id="7" pos="5542">
          <p15:clr>
            <a:srgbClr val="A4A3A4"/>
          </p15:clr>
        </p15:guide>
        <p15:guide id="8" pos="382">
          <p15:clr>
            <a:srgbClr val="A4A3A4"/>
          </p15:clr>
        </p15:guide>
        <p15:guide id="9" pos="2042">
          <p15:clr>
            <a:srgbClr val="A4A3A4"/>
          </p15:clr>
        </p15:guide>
        <p15:guide id="10" pos="2126">
          <p15:clr>
            <a:srgbClr val="A4A3A4"/>
          </p15:clr>
        </p15:guide>
        <p15:guide id="11" pos="3878">
          <p15:clr>
            <a:srgbClr val="A4A3A4"/>
          </p15:clr>
        </p15:guide>
        <p15:guide id="12" pos="3787">
          <p15:clr>
            <a:srgbClr val="A4A3A4"/>
          </p15:clr>
        </p15:guide>
        <p15:guide id="13" pos="5628">
          <p15:clr>
            <a:srgbClr val="A4A3A4"/>
          </p15:clr>
        </p15:guide>
        <p15:guide id="14" pos="72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DD"/>
    <a:srgbClr val="16153E"/>
    <a:srgbClr val="5E3B28"/>
    <a:srgbClr val="EC008B"/>
    <a:srgbClr val="89CBFF"/>
    <a:srgbClr val="C0C0C0"/>
    <a:srgbClr val="8E8E8E"/>
    <a:srgbClr val="F3F3F3"/>
    <a:srgbClr val="F5F5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 varScale="1">
        <p:scale>
          <a:sx n="111" d="100"/>
          <a:sy n="111" d="100"/>
        </p:scale>
        <p:origin x="-654" y="66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13/04/2015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370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099260" y="1760762"/>
            <a:ext cx="3241008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things you 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51910" y="2589047"/>
            <a:ext cx="1871738" cy="192421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3648" y="3550821"/>
            <a:ext cx="1017470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7544021" y="1404332"/>
            <a:ext cx="2710166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Equal width all in a 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4757036" y="1410682"/>
            <a:ext cx="2702676" cy="793870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We can put three columns Of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6"/>
          </p:nvPr>
        </p:nvSpPr>
        <p:spPr>
          <a:xfrm>
            <a:off x="1892782" y="1404332"/>
            <a:ext cx="2724481" cy="800219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When working with tables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build="p"/>
      <p:bldP spid="16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>
                <a:lumMod val="20000"/>
                <a:lumOff val="80000"/>
              </a:schemeClr>
            </a:gs>
            <a:gs pos="0">
              <a:schemeClr val="tx1">
                <a:lumMod val="75000"/>
              </a:schemeClr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0" y="2691924"/>
            <a:ext cx="10058400" cy="41660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Nobody likes division anyway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&lt;div&gt; likes to be difficult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9995" y="108688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4690915" y="448663"/>
            <a:ext cx="324707" cy="241707"/>
          </a:xfrm>
          <a:prstGeom prst="curvedConnector3">
            <a:avLst>
              <a:gd name="adj1" fmla="val 10855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06642" y="755019"/>
            <a:ext cx="413353" cy="1941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2205640"/>
            <a:ext cx="12198350" cy="396686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Many email clients will still use 100% width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9"/>
          </p:nvPr>
        </p:nvSpPr>
        <p:spPr>
          <a:xfrm>
            <a:off x="2942" y="1811814"/>
            <a:ext cx="12195408" cy="396686"/>
          </a:xfrm>
        </p:spPr>
        <p:txBody>
          <a:bodyPr/>
          <a:lstStyle/>
          <a:p>
            <a:pPr lvl="1" algn="ctr">
              <a:buNone/>
            </a:pPr>
            <a:r>
              <a:rPr lang="en-US" dirty="0" smtClean="0"/>
              <a:t>  No matter what width you set for them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6"/>
          </p:nvPr>
        </p:nvSpPr>
        <p:spPr>
          <a:xfrm>
            <a:off x="2942" y="1417988"/>
            <a:ext cx="12198349" cy="396685"/>
          </a:xfrm>
          <a:solidFill>
            <a:schemeClr val="accent4"/>
          </a:solidFill>
        </p:spPr>
        <p:txBody>
          <a:bodyPr lIns="180000" rIns="108000"/>
          <a:lstStyle/>
          <a:p>
            <a:pPr lvl="1" algn="ctr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Div’s</a:t>
            </a:r>
            <a:r>
              <a:rPr lang="en-US" dirty="0" smtClean="0">
                <a:solidFill>
                  <a:schemeClr val="bg1"/>
                </a:solidFill>
              </a:rPr>
              <a:t> don’t like to play nice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Curved Connector 25"/>
          <p:cNvCxnSpPr/>
          <p:nvPr/>
        </p:nvCxnSpPr>
        <p:spPr>
          <a:xfrm rot="10800000">
            <a:off x="3888337" y="3110670"/>
            <a:ext cx="2401371" cy="863126"/>
          </a:xfrm>
          <a:prstGeom prst="curvedConnector3">
            <a:avLst>
              <a:gd name="adj1" fmla="val 100178"/>
            </a:avLst>
          </a:prstGeom>
          <a:ln w="38100" cap="rnd" cmpd="sng">
            <a:solidFill>
              <a:schemeClr val="accent3"/>
            </a:solidFill>
            <a:prstDash val="lgDash"/>
            <a:round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9708" y="3698408"/>
            <a:ext cx="432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This width gets ignored!</a:t>
            </a:r>
          </a:p>
        </p:txBody>
      </p:sp>
    </p:spTree>
    <p:extLst>
      <p:ext uri="{BB962C8B-B14F-4D97-AF65-F5344CB8AC3E}">
        <p14:creationId xmlns:p14="http://schemas.microsoft.com/office/powerpoint/2010/main" val="14583195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9" grpId="0" build="p"/>
      <p:bldP spid="20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4"/>
            </a:gs>
            <a:gs pos="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UL Need an alternative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Look out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2830005"/>
          </a:xfrm>
        </p:spPr>
        <p:txBody>
          <a:bodyPr/>
          <a:lstStyle/>
          <a:p>
            <a:pPr lvl="3"/>
            <a:r>
              <a:rPr lang="en-US" sz="2800" dirty="0" smtClean="0"/>
              <a:t>“Certain” clients have limited support for list items (UL, OL, LI)</a:t>
            </a:r>
            <a:endParaRPr lang="en-US" sz="2800" dirty="0"/>
          </a:p>
          <a:p>
            <a:pPr lvl="3"/>
            <a:r>
              <a:rPr lang="en-US" sz="2800" dirty="0" smtClean="0"/>
              <a:t>They will render your lists as paragraphs and spans and ignore CSS list styles</a:t>
            </a:r>
            <a:endParaRPr lang="en-US" sz="28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2969" y="726474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latin typeface="Arial Narrow" charset="0"/>
                <a:cs typeface="Arial Narrow" charset="0"/>
              </a:rPr>
              <a:t> </a:t>
            </a:r>
            <a:r>
              <a:rPr lang="en-US" dirty="0" err="1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OutLook</a:t>
            </a:r>
            <a:r>
              <a:rPr lang="en-US" dirty="0" smtClean="0">
                <a:latin typeface="Arial Narrow" charset="0"/>
                <a:cs typeface="Arial Narrow" charset="0"/>
              </a:rPr>
              <a:t> for list items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2" y="2660913"/>
            <a:ext cx="7309698" cy="419708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097810" y="921641"/>
            <a:ext cx="543047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By using tables, we avoid any need to use complicated list styles, which aren’t properly supported. And we can use anything we want for our bullets. Win-win!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8626168" y="2479549"/>
            <a:ext cx="371535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 build="p"/>
      <p:bldP spid="9" grpId="0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  <a:gs pos="47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These have been marginalized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82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Why Margins don’t work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7" y="2992759"/>
            <a:ext cx="4174959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Email spacing options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4071" y="3831243"/>
            <a:ext cx="2951540" cy="2447386"/>
            <a:chOff x="450851" y="4429703"/>
            <a:chExt cx="1721568" cy="2447386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Images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50851" y="4861153"/>
              <a:ext cx="1721568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1px transparent images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Stretch the image to the size you need inside a table cell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If images are disabled, client sees a lot of broken image icons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190811" y="3834944"/>
            <a:ext cx="3055454" cy="2412345"/>
            <a:chOff x="2547937" y="4429703"/>
            <a:chExt cx="1580926" cy="2412345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Padding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7" y="4826112"/>
              <a:ext cx="1580926" cy="201593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Apply padding to our table cells in place of margins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Only issue with support is on paragraphs, which we aren’t using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Emails use box styling, so padding </a:t>
              </a:r>
              <a:r>
                <a:rPr lang="en-US" sz="1800" dirty="0" smtClean="0">
                  <a:solidFill>
                    <a:schemeClr val="tx1"/>
                  </a:solidFill>
                </a:rPr>
                <a:t>is </a:t>
              </a:r>
              <a:r>
                <a:rPr lang="en-US" sz="1800" b="1" i="1" dirty="0" smtClean="0">
                  <a:solidFill>
                    <a:schemeClr val="tx1"/>
                  </a:solidFill>
                </a:rPr>
                <a:t>added</a:t>
              </a:r>
              <a:r>
                <a:rPr lang="en-US" sz="1800" dirty="0" smtClean="0">
                  <a:solidFill>
                    <a:schemeClr val="tx1"/>
                  </a:solidFill>
                </a:rPr>
                <a:t> to the width. Must remember to account for extra size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5830" y="3831243"/>
            <a:ext cx="2814290" cy="2100576"/>
            <a:chOff x="4637088" y="4429703"/>
            <a:chExt cx="1220005" cy="2100576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None/>
              </a:pPr>
              <a:r>
                <a:rPr lang="en-US" i="1" dirty="0" smtClean="0"/>
                <a:t>Spacer Cells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637088" y="4829813"/>
              <a:ext cx="1220005" cy="1700466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Use table cells with a set height and width to fill empty space</a:t>
              </a:r>
            </a:p>
            <a:p>
              <a:pPr lvl="4">
                <a:buNone/>
              </a:pPr>
              <a:r>
                <a:rPr lang="en-US" sz="1800" dirty="0" smtClean="0">
                  <a:solidFill>
                    <a:schemeClr val="tx1"/>
                  </a:solidFill>
                </a:rPr>
                <a:t>- Must have content in the cell or some email clients will ignore it altogether (use </a:t>
              </a:r>
              <a:r>
                <a:rPr lang="en-US" sz="1800" dirty="0" smtClean="0">
                  <a:solidFill>
                    <a:schemeClr val="accent3"/>
                  </a:solidFill>
                </a:rPr>
                <a:t>&amp;</a:t>
              </a:r>
              <a:r>
                <a:rPr lang="en-US" sz="1800" dirty="0" err="1" smtClean="0">
                  <a:solidFill>
                    <a:schemeClr val="accent3"/>
                  </a:solidFill>
                </a:rPr>
                <a:t>nbsp</a:t>
              </a:r>
              <a:r>
                <a:rPr lang="en-US" sz="1800" dirty="0" smtClean="0">
                  <a:solidFill>
                    <a:schemeClr val="accent3"/>
                  </a:solidFill>
                </a:rPr>
                <a:t>; </a:t>
              </a:r>
              <a:r>
                <a:rPr lang="en-US" sz="1800" dirty="0" smtClean="0">
                  <a:solidFill>
                    <a:schemeClr val="tx1"/>
                  </a:solidFill>
                </a:rPr>
                <a:t>as content)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3443800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601448" y="1371235"/>
            <a:ext cx="11465869" cy="1132684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800" dirty="0" smtClean="0"/>
              <a:t>Support issues for margins go beyond just paragraphs</a:t>
            </a:r>
            <a:endParaRPr lang="en-US" sz="2800" dirty="0"/>
          </a:p>
          <a:p>
            <a:pPr lvl="3"/>
            <a:r>
              <a:rPr lang="en-US" sz="2800" dirty="0" smtClean="0"/>
              <a:t>Outlook.com has no support for margins of any kind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36476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hlinkClick r:id="" action="ppaction://noaction"/>
          </p:cNvPr>
          <p:cNvSpPr/>
          <p:nvPr/>
        </p:nvSpPr>
        <p:spPr>
          <a:xfrm>
            <a:off x="7541852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hlinkClick r:id="" action="ppaction://noaction"/>
          </p:cNvPr>
          <p:cNvSpPr/>
          <p:nvPr/>
        </p:nvSpPr>
        <p:spPr>
          <a:xfrm>
            <a:off x="9182508" y="4452621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" action="ppaction://noaction"/>
          </p:cNvPr>
          <p:cNvSpPr/>
          <p:nvPr/>
        </p:nvSpPr>
        <p:spPr>
          <a:xfrm>
            <a:off x="3978627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56535"/>
          </a:xfrm>
        </p:spPr>
        <p:txBody>
          <a:bodyPr/>
          <a:lstStyle/>
          <a:p>
            <a:r>
              <a:rPr lang="en-US" dirty="0"/>
              <a:t>Click here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</a:t>
            </a:r>
            <a:r>
              <a:rPr lang="en-US" dirty="0"/>
              <a:t>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3674686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4877304" y="4852779"/>
            <a:ext cx="505278" cy="215444"/>
          </a:xfrm>
        </p:spPr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3974334" y="5159629"/>
            <a:ext cx="1628656" cy="215444"/>
          </a:xfrm>
        </p:spPr>
        <p:txBody>
          <a:bodyPr/>
          <a:lstStyle/>
          <a:p>
            <a:r>
              <a:rPr lang="en-US" dirty="0" smtClean="0"/>
              <a:t>What’s in a name?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7343804" y="4210440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10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8533135" y="4860249"/>
            <a:ext cx="450713" cy="215444"/>
          </a:xfrm>
        </p:spPr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7637736" y="5150704"/>
            <a:ext cx="1609250" cy="215444"/>
          </a:xfrm>
        </p:spPr>
        <p:txBody>
          <a:bodyPr/>
          <a:lstStyle/>
          <a:p>
            <a:r>
              <a:rPr lang="en-US" dirty="0" smtClean="0"/>
              <a:t>Looking Forward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4755255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8403231" y="4866304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1823267" y="4227151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2741462" y="4858271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" action="ppaction://noaction"/>
          </p:cNvPr>
          <p:cNvSpPr/>
          <p:nvPr/>
        </p:nvSpPr>
        <p:spPr>
          <a:xfrm>
            <a:off x="1964834" y="4454050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046345" y="5162430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79345" y="4850961"/>
            <a:ext cx="505278" cy="215444"/>
          </a:xfrm>
        </p:spPr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61" name="Rectangle 60">
            <a:hlinkClick r:id="" action="ppaction://noaction"/>
          </p:cNvPr>
          <p:cNvSpPr/>
          <p:nvPr/>
        </p:nvSpPr>
        <p:spPr>
          <a:xfrm>
            <a:off x="5763270" y="4452622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5536243" y="4225723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6687585" y="4851351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64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5784615" y="5158201"/>
            <a:ext cx="1628656" cy="430887"/>
          </a:xfrm>
        </p:spPr>
        <p:txBody>
          <a:bodyPr/>
          <a:lstStyle/>
          <a:p>
            <a:r>
              <a:rPr lang="en-US" dirty="0" smtClean="0"/>
              <a:t>Back in fashion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6565536" y="4856843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10238775" y="4859123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6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9519865" y="5149278"/>
            <a:ext cx="1629334" cy="430887"/>
          </a:xfrm>
        </p:spPr>
        <p:txBody>
          <a:bodyPr/>
          <a:lstStyle/>
          <a:p>
            <a:r>
              <a:rPr lang="en-US" dirty="0" smtClean="0"/>
              <a:t>Your questions… answered!</a:t>
            </a:r>
            <a:endParaRPr lang="en-US" dirty="0"/>
          </a:p>
        </p:txBody>
      </p:sp>
      <p:sp>
        <p:nvSpPr>
          <p:cNvPr id="68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0116066" y="4857260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70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9076759" y="4228945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11</a:t>
            </a:r>
            <a:endParaRPr lang="en-US" dirty="0">
              <a:solidFill>
                <a:srgbClr val="EC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9" grpId="0" animBg="1"/>
      <p:bldP spid="53" grpId="0" animBg="1"/>
      <p:bldP spid="50" grpId="0" animBg="1"/>
      <p:bldP spid="51" grpId="0" animBg="1"/>
      <p:bldP spid="49" grpId="0" animBg="1"/>
      <p:bldP spid="52" grpId="0" animBg="1"/>
      <p:bldP spid="46" grpId="0" animBg="1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8" grpId="0" animBg="1"/>
      <p:bldP spid="56" grpId="0" build="p"/>
      <p:bldP spid="57" grpId="0" build="p"/>
      <p:bldP spid="58" grpId="0" animBg="1"/>
      <p:bldP spid="59" grpId="0" build="p"/>
      <p:bldP spid="60" grpId="0" build="p"/>
      <p:bldP spid="61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3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32149" y="5580402"/>
            <a:ext cx="386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49" cy="68665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1237064"/>
            <a:ext cx="360001" cy="279180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6135" y="5580402"/>
            <a:ext cx="4242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cap="all" dirty="0" smtClean="0">
                <a:solidFill>
                  <a:schemeClr val="accent3"/>
                </a:solidFill>
                <a:latin typeface="Arial Narrow"/>
                <a:cs typeface="Arial Narrow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418866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lumMod val="85000"/>
              </a:schemeClr>
            </a:gs>
            <a:gs pos="0">
              <a:schemeClr val="bg1">
                <a:lumMod val="85000"/>
              </a:schemeClr>
            </a:gs>
            <a:gs pos="82000">
              <a:schemeClr val="bg1"/>
            </a:gs>
            <a:gs pos="18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6" y="446620"/>
            <a:ext cx="11503779" cy="987450"/>
          </a:xfrm>
        </p:spPr>
        <p:txBody>
          <a:bodyPr/>
          <a:lstStyle/>
          <a:p>
            <a:r>
              <a:rPr lang="en-US" sz="7200" dirty="0" smtClean="0">
                <a:solidFill>
                  <a:schemeClr val="accent2"/>
                </a:solidFill>
              </a:rPr>
              <a:t>One last Spacing thing…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36" y="1375873"/>
            <a:ext cx="7580906" cy="54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95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/>
            </a:gs>
            <a:gs pos="22000">
              <a:schemeClr val="accent3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in a name?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8792535" y="1751681"/>
            <a:ext cx="2923749" cy="4285789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List of Issues:</a:t>
            </a:r>
            <a:endParaRPr lang="en-US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Gmail: </a:t>
            </a:r>
            <a:r>
              <a:rPr lang="en-US" sz="2000" dirty="0" smtClean="0"/>
              <a:t>The link will do nothing if the area on the page you are linking to is already visible</a:t>
            </a:r>
          </a:p>
          <a:p>
            <a:pPr lvl="2">
              <a:buNone/>
            </a:pPr>
            <a:endParaRPr lang="en-US" sz="2000" dirty="0"/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Outlook 2007: </a:t>
            </a:r>
            <a:r>
              <a:rPr lang="en-US" sz="2000" dirty="0" smtClean="0">
                <a:solidFill>
                  <a:schemeClr val="accent6"/>
                </a:solidFill>
              </a:rPr>
              <a:t>Will move to a spot near the anchor, but usually slightly above or below it</a:t>
            </a:r>
          </a:p>
          <a:p>
            <a:pPr lvl="2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lvl="2">
              <a:buNone/>
            </a:pPr>
            <a:r>
              <a:rPr lang="en-US" sz="2000" b="1" dirty="0" smtClean="0">
                <a:solidFill>
                  <a:schemeClr val="accent2"/>
                </a:solidFill>
              </a:rPr>
              <a:t>iPhone (iOS8): </a:t>
            </a:r>
            <a:r>
              <a:rPr lang="en-US" sz="2000" dirty="0" smtClean="0">
                <a:solidFill>
                  <a:schemeClr val="accent6"/>
                </a:solidFill>
              </a:rPr>
              <a:t>Anchor links are completely disabled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758031"/>
            <a:ext cx="2587754" cy="3470181"/>
          </a:xfrm>
          <a:noFill/>
        </p:spPr>
        <p:txBody>
          <a:bodyPr lIns="180000"/>
          <a:lstStyle/>
          <a:p>
            <a:pPr lvl="1">
              <a:buNone/>
            </a:pPr>
            <a:r>
              <a:rPr lang="en-US" dirty="0" smtClean="0"/>
              <a:t>Internal Links</a:t>
            </a:r>
            <a:endParaRPr lang="en-US" dirty="0"/>
          </a:p>
          <a:p>
            <a:pPr lvl="2">
              <a:buNone/>
            </a:pPr>
            <a:r>
              <a:rPr lang="en-US" sz="2400" dirty="0" smtClean="0"/>
              <a:t>Linking to anchors within a page should work, in theory. </a:t>
            </a:r>
          </a:p>
          <a:p>
            <a:pPr lvl="2">
              <a:buNone/>
            </a:pPr>
            <a:endParaRPr lang="en-US" sz="2400" dirty="0"/>
          </a:p>
          <a:p>
            <a:pPr lvl="2">
              <a:buNone/>
            </a:pPr>
            <a:r>
              <a:rPr lang="en-US" sz="2400" dirty="0" smtClean="0"/>
              <a:t>But for some reason a few clients act strangely when a user clicks the link.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&lt;A&gt; problem with no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760158" y="1758031"/>
            <a:ext cx="4811280" cy="4091889"/>
          </a:xfrm>
        </p:spPr>
        <p:txBody>
          <a:bodyPr/>
          <a:lstStyle/>
          <a:p>
            <a:pPr lvl="1">
              <a:buNone/>
            </a:pPr>
            <a:r>
              <a:rPr lang="en-US" dirty="0" smtClean="0"/>
              <a:t>Two options:</a:t>
            </a:r>
            <a:endParaRPr lang="en-US" dirty="0"/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name=“bookmark”&gt;</a:t>
            </a:r>
            <a:endParaRPr lang="en-US" sz="2400" dirty="0">
              <a:solidFill>
                <a:schemeClr val="accent2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id=“bookmark”&gt;</a:t>
            </a:r>
          </a:p>
          <a:p>
            <a:pPr marL="92075" lvl="3" indent="0">
              <a:buNone/>
            </a:pPr>
            <a:endParaRPr lang="en-US" sz="2400" dirty="0"/>
          </a:p>
          <a:p>
            <a:pPr marL="92075" lvl="3" indent="0">
              <a:buNone/>
            </a:pPr>
            <a:r>
              <a:rPr lang="en-US" sz="2400" dirty="0" smtClean="0"/>
              <a:t>Neither option is supported universally, with </a:t>
            </a:r>
            <a:r>
              <a:rPr lang="en-US" sz="2400" b="1" dirty="0" smtClean="0">
                <a:solidFill>
                  <a:schemeClr val="accent2"/>
                </a:solidFill>
              </a:rPr>
              <a:t>name </a:t>
            </a:r>
            <a:r>
              <a:rPr lang="en-US" sz="2400" dirty="0" smtClean="0">
                <a:solidFill>
                  <a:schemeClr val="tx1"/>
                </a:solidFill>
              </a:rPr>
              <a:t>having slightly better support.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Some developers recommend combining both options:</a:t>
            </a:r>
          </a:p>
          <a:p>
            <a:pPr marL="92075" lvl="3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&lt;a name=“bookmark” id=“bookmark&gt;</a:t>
            </a:r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3">
                <a:lumMod val="20000"/>
                <a:lumOff val="80000"/>
              </a:schemeClr>
            </a:gs>
            <a:gs pos="78000">
              <a:schemeClr val="bg1"/>
            </a:gs>
            <a:gs pos="2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1562376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Inline CSS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1562376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No CSS 3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1562376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!important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1562376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20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Media Queries</a:t>
            </a:r>
            <a:endParaRPr lang="en-US" sz="20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1481615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534767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/>
                </a:solidFill>
              </a:rPr>
              <a:t>Back in Fashion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585846" y="727561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3"/>
                </a:solidFill>
              </a:rPr>
              <a:t>Yesterdays Styles, Today!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746950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You can choose how you want to do this: write it inline yourself, or use a pre-mailer to inline your </a:t>
            </a:r>
            <a:r>
              <a:rPr lang="en-US" dirty="0" err="1" smtClean="0"/>
              <a:t>css</a:t>
            </a:r>
            <a:r>
              <a:rPr lang="en-US" dirty="0" smtClean="0"/>
              <a:t>/sass/less file.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err="1" smtClean="0">
                <a:solidFill>
                  <a:schemeClr val="accent3"/>
                </a:solidFill>
              </a:rPr>
              <a:t>Klick</a:t>
            </a:r>
            <a:r>
              <a:rPr lang="en-US" dirty="0" smtClean="0">
                <a:solidFill>
                  <a:schemeClr val="accent3"/>
                </a:solidFill>
              </a:rPr>
              <a:t> has a tool for this!</a:t>
            </a: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585522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Many email clients are old and CSS 3 support is limited. Even older CSS has issues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Look online </a:t>
            </a:r>
            <a:r>
              <a:rPr lang="en-US" dirty="0" smtClean="0"/>
              <a:t>before using a style that may not be supported!</a:t>
            </a: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6341846" y="3480177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 !important tag breaks styles in Outlook, and it is completely unnecessary.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chemeClr val="accent3"/>
                </a:solidFill>
              </a:rPr>
              <a:t>our styles are not inherited</a:t>
            </a:r>
            <a:r>
              <a:rPr lang="en-US" dirty="0" smtClean="0"/>
              <a:t> so we apply them to every element anyway.</a:t>
            </a: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9151061" y="3487694"/>
            <a:ext cx="2383752" cy="2051507"/>
          </a:xfrm>
          <a:prstGeom prst="rect">
            <a:avLst/>
          </a:prstGeom>
          <a:noFill/>
        </p:spPr>
        <p:txBody>
          <a:bodyPr rIns="10800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3" indent="0" fontAlgn="auto">
              <a:buNone/>
            </a:pPr>
            <a:r>
              <a:rPr lang="en-US" dirty="0" smtClean="0"/>
              <a:t>They just don’t work, mostly due to Gmail stripping them out.</a:t>
            </a:r>
          </a:p>
          <a:p>
            <a:pPr marL="92075" lvl="3" indent="0" fontAlgn="auto">
              <a:buNone/>
            </a:pPr>
            <a:endParaRPr lang="en-US" dirty="0"/>
          </a:p>
          <a:p>
            <a:pPr marL="92075" lvl="3" indent="0" fontAlgn="auto">
              <a:buNone/>
            </a:pPr>
            <a:r>
              <a:rPr lang="en-US" dirty="0" smtClean="0">
                <a:solidFill>
                  <a:schemeClr val="accent3"/>
                </a:solidFill>
              </a:rPr>
              <a:t>Pseudo styles such as :hover and :after</a:t>
            </a:r>
            <a:r>
              <a:rPr lang="en-US" dirty="0" smtClean="0"/>
              <a:t> need to be avoided as well.</a:t>
            </a:r>
          </a:p>
        </p:txBody>
      </p:sp>
    </p:spTree>
    <p:extLst>
      <p:ext uri="{BB962C8B-B14F-4D97-AF65-F5344CB8AC3E}">
        <p14:creationId xmlns:p14="http://schemas.microsoft.com/office/powerpoint/2010/main" val="1768525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9" grpId="0" uiExpand="1" build="p"/>
      <p:bldP spid="20" grpId="0" uiExpand="1" build="p"/>
      <p:bldP spid="21" grpId="0" uiExpand="1" build="p"/>
      <p:bldP spid="2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40000">
              <a:schemeClr val="accent1">
                <a:tint val="44500"/>
                <a:satMod val="160000"/>
              </a:schemeClr>
            </a:gs>
            <a:gs pos="84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93472" y="1593008"/>
            <a:ext cx="10826261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Android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width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min-width</a:t>
            </a:r>
            <a:endParaRPr lang="en-US" sz="2400" dirty="0"/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93473" y="3204969"/>
            <a:ext cx="1081771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iPhone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16153E"/>
                </a:solidFill>
              </a:rPr>
              <a:t>Doesn’t like your font size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-</a:t>
            </a:r>
            <a:r>
              <a:rPr lang="en-US" sz="2400" dirty="0" err="1" smtClean="0"/>
              <a:t>webkit-text-size-adjust:none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93473" y="4840936"/>
            <a:ext cx="10757894" cy="90024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sz="3200" dirty="0" smtClean="0"/>
              <a:t>Outlook </a:t>
            </a:r>
            <a:r>
              <a:rPr lang="en-US" sz="3200" dirty="0" smtClean="0">
                <a:solidFill>
                  <a:srgbClr val="16153E"/>
                </a:solidFill>
              </a:rPr>
              <a:t>Doesn’t like spacing your tables</a:t>
            </a:r>
            <a:endParaRPr lang="en-US" sz="3200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sz="2400" dirty="0" smtClean="0"/>
              <a:t>How to fix it: Make sure your padding is always applied to table cells, not the table itself</a:t>
            </a:r>
            <a:endParaRPr lang="en-US" sz="24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560405" y="506047"/>
            <a:ext cx="7943751" cy="184666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1200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Back in Fashion</a:t>
            </a:r>
            <a:endParaRPr lang="en-US" sz="12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68754" y="710469"/>
            <a:ext cx="10975489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schemeClr val="accent2"/>
                </a:solidFill>
              </a:rPr>
              <a:t>Some styles just clash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93263" y="2913961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29000">
                  <a:schemeClr val="accent6"/>
                </a:gs>
                <a:gs pos="0">
                  <a:schemeClr val="accent3"/>
                </a:gs>
                <a:gs pos="72000">
                  <a:schemeClr val="accent1">
                    <a:tint val="44500"/>
                    <a:satMod val="16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263" y="4469296"/>
            <a:ext cx="11828703" cy="0"/>
          </a:xfrm>
          <a:prstGeom prst="line">
            <a:avLst/>
          </a:prstGeom>
          <a:ln w="19050" cmpd="sng">
            <a:gradFill flip="none" rotWithShape="1">
              <a:gsLst>
                <a:gs pos="40000">
                  <a:schemeClr val="accent6"/>
                </a:gs>
                <a:gs pos="0">
                  <a:schemeClr val="accent3"/>
                </a:gs>
                <a:gs pos="73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0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  <p:bldP spid="1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bg1"/>
            </a:gs>
            <a:gs pos="0">
              <a:schemeClr val="accent3"/>
            </a:gs>
            <a:gs pos="72000">
              <a:schemeClr val="accent1">
                <a:tint val="44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Arial Narrow" charset="0"/>
                <a:cs typeface="Arial Narrow" charset="0"/>
              </a:rPr>
              <a:t>Are emails finally turning a corner?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31821"/>
          <a:stretch/>
        </p:blipFill>
        <p:spPr>
          <a:xfrm>
            <a:off x="3880816" y="2575544"/>
            <a:ext cx="4360811" cy="2743200"/>
          </a:xfrm>
        </p:spPr>
      </p:pic>
      <p:grpSp>
        <p:nvGrpSpPr>
          <p:cNvPr id="11" name="Group 10"/>
          <p:cNvGrpSpPr/>
          <p:nvPr/>
        </p:nvGrpSpPr>
        <p:grpSpPr>
          <a:xfrm>
            <a:off x="7800123" y="2876457"/>
            <a:ext cx="2019300" cy="3662363"/>
            <a:chOff x="7596179" y="2932752"/>
            <a:chExt cx="2019300" cy="3662363"/>
          </a:xfrm>
        </p:grpSpPr>
        <p:pic>
          <p:nvPicPr>
            <p:cNvPr id="42" name="Picture 2" descr="C:\Users\Jokomoro\Documents\iphone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179" y="2932752"/>
              <a:ext cx="2019300" cy="366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7938644" y="3548340"/>
              <a:ext cx="1325880" cy="2341830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746477" y="1479167"/>
            <a:ext cx="5398052" cy="3936627"/>
            <a:chOff x="874664" y="2658488"/>
            <a:chExt cx="5398052" cy="3936627"/>
          </a:xfrm>
        </p:grpSpPr>
        <p:pic>
          <p:nvPicPr>
            <p:cNvPr id="41" name="Picture 40" descr="iPad_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64" y="2658488"/>
              <a:ext cx="5398052" cy="3936627"/>
            </a:xfrm>
            <a:prstGeom prst="rect">
              <a:avLst/>
            </a:prstGeom>
          </p:spPr>
        </p:pic>
        <p:pic>
          <p:nvPicPr>
            <p:cNvPr id="45" name="Picture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" b="31821"/>
            <a:stretch/>
          </p:blipFill>
          <p:spPr>
            <a:xfrm>
              <a:off x="2425180" y="2991436"/>
              <a:ext cx="2311818" cy="306324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00000">
              <a:srgbClr val="E0F1FF">
                <a:lumMod val="100000"/>
              </a:srgbClr>
            </a:gs>
            <a:gs pos="0">
              <a:schemeClr val="bg1">
                <a:lumMod val="51000"/>
                <a:lumOff val="49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276999"/>
          </a:xfrm>
        </p:spPr>
        <p:txBody>
          <a:bodyPr/>
          <a:lstStyle/>
          <a:p>
            <a:r>
              <a:rPr lang="en-US" sz="1800" dirty="0" smtClean="0"/>
              <a:t>Your Questions…Answered!</a:t>
            </a:r>
            <a:endParaRPr lang="en-US" sz="1800" dirty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062903" y="2330425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148753" y="2681262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414535" y="3415482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92196" y="1883733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91320" y="4933493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159195" y="2837800"/>
            <a:ext cx="4728571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Thank you for coming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Feel free to reach out at any time if you are having issues with emails, or to suggest fixes for obscure bugs I may not have seen yet!</a:t>
            </a:r>
            <a:endParaRPr lang="en-US" dirty="0"/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790009" y="4028225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159195" y="4793442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Comments?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275404" y="2182497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167551" y="1731693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sz="2800" dirty="0" smtClean="0"/>
              <a:t>Questions?</a:t>
            </a:r>
            <a:endParaRPr lang="en-US" sz="2800" dirty="0"/>
          </a:p>
        </p:txBody>
      </p:sp>
      <p:sp>
        <p:nvSpPr>
          <p:cNvPr id="27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8614166" y="878653"/>
            <a:ext cx="3321685" cy="2830005"/>
          </a:xfrm>
          <a:prstGeom prst="rect">
            <a:avLst/>
          </a:prstGeom>
        </p:spPr>
        <p:txBody>
          <a:bodyPr/>
          <a:lstStyle/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Confluence Wiki</a:t>
            </a:r>
          </a:p>
          <a:p>
            <a:pPr lvl="3"/>
            <a:r>
              <a:rPr lang="en-US" sz="2000" dirty="0" smtClean="0">
                <a:solidFill>
                  <a:schemeClr val="accent2"/>
                </a:solidFill>
              </a:rPr>
              <a:t>Slack and </a:t>
            </a:r>
            <a:r>
              <a:rPr lang="en-US" sz="2000" dirty="0" err="1" smtClean="0">
                <a:solidFill>
                  <a:schemeClr val="accent2"/>
                </a:solidFill>
              </a:rPr>
              <a:t>Klick</a:t>
            </a:r>
            <a:r>
              <a:rPr lang="en-US" sz="2000" dirty="0" smtClean="0">
                <a:solidFill>
                  <a:schemeClr val="accent2"/>
                </a:solidFill>
              </a:rPr>
              <a:t> Questions</a:t>
            </a:r>
          </a:p>
          <a:p>
            <a:pPr lvl="3"/>
            <a:r>
              <a:rPr lang="en-US" sz="2000" dirty="0" err="1" smtClean="0">
                <a:solidFill>
                  <a:schemeClr val="accent2"/>
                </a:solidFill>
              </a:rPr>
              <a:t>Klick’s</a:t>
            </a:r>
            <a:r>
              <a:rPr lang="en-US" sz="2000" dirty="0" smtClean="0">
                <a:solidFill>
                  <a:schemeClr val="accent2"/>
                </a:solidFill>
              </a:rPr>
              <a:t> Email Tool</a:t>
            </a:r>
          </a:p>
          <a:p>
            <a:pPr lvl="3"/>
            <a:r>
              <a:rPr lang="en-US" sz="2000" dirty="0" smtClean="0"/>
              <a:t>Campaignmonitor.com</a:t>
            </a:r>
          </a:p>
          <a:p>
            <a:pPr lvl="3"/>
            <a:r>
              <a:rPr lang="en-US" sz="2000" dirty="0" smtClean="0"/>
              <a:t>Emailonacid.com</a:t>
            </a:r>
            <a:endParaRPr lang="en-US" sz="2000" dirty="0" smtClean="0"/>
          </a:p>
          <a:p>
            <a:pPr lvl="3"/>
            <a:r>
              <a:rPr lang="en-US" sz="2000" dirty="0" smtClean="0"/>
              <a:t>Litmus.com</a:t>
            </a:r>
          </a:p>
          <a:p>
            <a:pPr lvl="3"/>
            <a:r>
              <a:rPr lang="en-US" sz="2000" dirty="0" smtClean="0"/>
              <a:t>Zurb.com/ink</a:t>
            </a:r>
            <a:endParaRPr lang="en-US" sz="2000" dirty="0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8614166" y="350360"/>
            <a:ext cx="3789288" cy="443198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b="1" u="sng" dirty="0" smtClean="0">
                <a:solidFill>
                  <a:schemeClr val="accent3"/>
                </a:solidFill>
              </a:rPr>
              <a:t>Resources</a:t>
            </a:r>
            <a:endParaRPr lang="en-US" sz="2800" b="1" u="sng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44319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  <p:bldP spid="27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/>
            </a:gs>
            <a:gs pos="6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4" y="1897541"/>
            <a:ext cx="267156" cy="1828800"/>
          </a:xfrm>
          <a:prstGeom prst="rect">
            <a:avLst/>
          </a:prstGeom>
        </p:spPr>
      </p:pic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129179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166212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541687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What to watch for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504742"/>
            <a:ext cx="3341076" cy="2593018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3704961"/>
            <a:ext cx="3623525" cy="296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1904737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1623751"/>
            <a:ext cx="3623525" cy="28098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359488" y="4239605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buNone/>
            </a:pPr>
            <a:r>
              <a:rPr lang="en-US" dirty="0" smtClean="0"/>
              <a:t>+ 1 More Thing</a:t>
            </a:r>
          </a:p>
        </p:txBody>
      </p:sp>
      <p:sp>
        <p:nvSpPr>
          <p:cNvPr id="18" name="Title 66"/>
          <p:cNvSpPr txBox="1">
            <a:spLocks/>
          </p:cNvSpPr>
          <p:nvPr/>
        </p:nvSpPr>
        <p:spPr>
          <a:xfrm>
            <a:off x="525744" y="5281044"/>
            <a:ext cx="10975489" cy="68942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 baseline="0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chemeClr val="accent3"/>
                </a:solidFill>
              </a:rPr>
              <a:t>Question: </a:t>
            </a:r>
            <a:r>
              <a:rPr lang="en-US" sz="2800" dirty="0" smtClean="0">
                <a:solidFill>
                  <a:schemeClr val="tx1"/>
                </a:solidFill>
              </a:rPr>
              <a:t>are you deploying the email?</a:t>
            </a:r>
          </a:p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	      If so, how?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uiExpand="1" build="p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grpSp>
        <p:nvGrpSpPr>
          <p:cNvPr id="5" name="Group 4"/>
          <p:cNvGrpSpPr/>
          <p:nvPr/>
        </p:nvGrpSpPr>
        <p:grpSpPr>
          <a:xfrm>
            <a:off x="61546" y="5122140"/>
            <a:ext cx="6497513" cy="1177245"/>
            <a:chOff x="61546" y="5122140"/>
            <a:chExt cx="6497513" cy="1177245"/>
          </a:xfrm>
        </p:grpSpPr>
        <p:sp>
          <p:nvSpPr>
            <p:cNvPr id="17" name="Content Placeholder 3"/>
            <p:cNvSpPr txBox="1">
              <a:spLocks/>
            </p:cNvSpPr>
            <p:nvPr/>
          </p:nvSpPr>
          <p:spPr>
            <a:xfrm>
              <a:off x="61546" y="5122140"/>
              <a:ext cx="5319347" cy="1177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glow rad="101600">
                <a:schemeClr val="accent3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>
                <a:buFont typeface="Lucida Grande"/>
                <a:buNone/>
              </a:pPr>
              <a:r>
                <a:rPr lang="en-US" b="1" dirty="0" smtClean="0">
                  <a:solidFill>
                    <a:schemeClr val="accent3"/>
                  </a:solidFill>
                </a:rPr>
                <a:t>Sorry!</a:t>
              </a:r>
            </a:p>
            <a:p>
              <a:pPr lvl="2" fontAlgn="auto">
                <a:buFont typeface="Lucida Grande"/>
                <a:buNone/>
              </a:pPr>
              <a:r>
                <a:rPr lang="en-US" sz="2400" dirty="0" smtClean="0"/>
                <a:t>We need to remove this background image because Outlook doesn’t like nice things.</a:t>
              </a:r>
              <a:endParaRPr lang="en-US" sz="2400" dirty="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398476" y="5583273"/>
              <a:ext cx="1160583" cy="25497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78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34187"/>
            <a:ext cx="12198350" cy="2932356"/>
          </a:xfrm>
          <a:solidFill>
            <a:schemeClr val="bg2"/>
          </a:solidFill>
        </p:spPr>
      </p:pic>
      <p:grpSp>
        <p:nvGrpSpPr>
          <p:cNvPr id="2" name="Group 1"/>
          <p:cNvGrpSpPr/>
          <p:nvPr/>
        </p:nvGrpSpPr>
        <p:grpSpPr>
          <a:xfrm>
            <a:off x="1072663" y="2818555"/>
            <a:ext cx="10524392" cy="1445715"/>
            <a:chOff x="1072663" y="2818555"/>
            <a:chExt cx="10524392" cy="1445715"/>
          </a:xfrm>
        </p:grpSpPr>
        <p:sp>
          <p:nvSpPr>
            <p:cNvPr id="12" name="Content Placeholder 3"/>
            <p:cNvSpPr txBox="1">
              <a:spLocks/>
            </p:cNvSpPr>
            <p:nvPr/>
          </p:nvSpPr>
          <p:spPr>
            <a:xfrm>
              <a:off x="1072663" y="2818555"/>
              <a:ext cx="10524392" cy="738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glow rad="101600">
                <a:schemeClr val="accent1"/>
              </a:glow>
            </a:effectLst>
          </p:spPr>
          <p:txBody>
            <a:bodyPr vert="horz" wrap="square" lIns="18000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 algn="ctr" fontAlgn="auto">
                <a:buFont typeface="Lucida Grande"/>
                <a:buNone/>
              </a:pPr>
              <a:r>
                <a:rPr lang="en-US" sz="2400" dirty="0" smtClean="0">
                  <a:solidFill>
                    <a:schemeClr val="accent6"/>
                  </a:solidFill>
                </a:rPr>
                <a:t>This is all we need to get started. The outer table is used to ensure our email is centered, and the inner table will contain our content. No </a:t>
              </a:r>
              <a:r>
                <a:rPr lang="en-US" sz="2400" dirty="0" err="1" smtClean="0">
                  <a:solidFill>
                    <a:schemeClr val="accent6"/>
                  </a:solidFill>
                </a:rPr>
                <a:t>doctype</a:t>
              </a:r>
              <a:r>
                <a:rPr lang="en-US" sz="2400" dirty="0" smtClean="0">
                  <a:solidFill>
                    <a:schemeClr val="accent6"/>
                  </a:solidFill>
                </a:rPr>
                <a:t>, no head, and no styles!</a:t>
              </a:r>
              <a:endParaRPr lang="en-US" sz="24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5119681" y="3783256"/>
              <a:ext cx="707051" cy="2549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5120</TotalTime>
  <Words>1349</Words>
  <Application>Microsoft Office PowerPoint</Application>
  <PresentationFormat>Custom</PresentationFormat>
  <Paragraphs>300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Table of contents</vt:lpstr>
      <vt:lpstr>What to watch for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&lt;div&gt; likes to be difficult</vt:lpstr>
      <vt:lpstr>&lt;div&gt; likes to be difficult</vt:lpstr>
      <vt:lpstr>Look out for list items</vt:lpstr>
      <vt:lpstr>Why Margins don’t work</vt:lpstr>
      <vt:lpstr>PowerPoint Presentation</vt:lpstr>
      <vt:lpstr>PowerPoint Presentation</vt:lpstr>
      <vt:lpstr>One last Spacing thing…</vt:lpstr>
      <vt:lpstr>&lt;A&gt; problem with no solution</vt:lpstr>
      <vt:lpstr>PowerPoint Presentation</vt:lpstr>
      <vt:lpstr>PowerPoint Presentation</vt:lpstr>
      <vt:lpstr>Are emails finally turning a corner?</vt:lpstr>
      <vt:lpstr> 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999</cp:revision>
  <dcterms:created xsi:type="dcterms:W3CDTF">2014-10-09T20:43:58Z</dcterms:created>
  <dcterms:modified xsi:type="dcterms:W3CDTF">2015-04-13T20:12:20Z</dcterms:modified>
</cp:coreProperties>
</file>